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73" r:id="rId2"/>
    <p:sldId id="273" r:id="rId3"/>
    <p:sldId id="274" r:id="rId4"/>
    <p:sldId id="474" r:id="rId5"/>
    <p:sldId id="4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15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47B90-32C4-C646-AFB1-677BA8453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22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C4CF0F-D6BC-A644-904C-053DDF82EA55}"/>
              </a:ext>
            </a:extLst>
          </p:cNvPr>
          <p:cNvSpPr/>
          <p:nvPr userDrawn="1"/>
        </p:nvSpPr>
        <p:spPr>
          <a:xfrm>
            <a:off x="4441681" y="4102382"/>
            <a:ext cx="7750316" cy="1913009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41682" y="2982612"/>
            <a:ext cx="7750316" cy="1103133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3733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441683" y="4219721"/>
            <a:ext cx="5826016" cy="1163824"/>
          </a:xfrm>
          <a:noFill/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347"/>
              </a:lnSpc>
              <a:spcBef>
                <a:spcPts val="533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Venue or Organization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41683" y="5490849"/>
            <a:ext cx="5826016" cy="4342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Publication number or conference name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C3B59D-8F7F-854F-9C0E-A81ED004119A}"/>
              </a:ext>
            </a:extLst>
          </p:cNvPr>
          <p:cNvGrpSpPr/>
          <p:nvPr userDrawn="1"/>
        </p:nvGrpSpPr>
        <p:grpSpPr>
          <a:xfrm>
            <a:off x="0" y="6069148"/>
            <a:ext cx="12192000" cy="799017"/>
            <a:chOff x="0" y="4551860"/>
            <a:chExt cx="9144000" cy="599263"/>
          </a:xfrm>
          <a:solidFill>
            <a:srgbClr val="C14B23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604D17-CCFE-6B4D-BB6E-3F7D56066DBC}"/>
                </a:ext>
              </a:extLst>
            </p:cNvPr>
            <p:cNvSpPr/>
            <p:nvPr userDrawn="1"/>
          </p:nvSpPr>
          <p:spPr>
            <a:xfrm>
              <a:off x="0" y="4551860"/>
              <a:ext cx="9144000" cy="59926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DF62C1-E0CF-BF4B-B4D9-6CA3FC8EC8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51860"/>
              <a:ext cx="9144000" cy="0"/>
            </a:xfrm>
            <a:prstGeom prst="line">
              <a:avLst/>
            </a:prstGeom>
            <a:grpFill/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3067153-0189-8D4D-97F9-307676216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83" y="4699103"/>
              <a:ext cx="1610696" cy="320074"/>
            </a:xfrm>
            <a:prstGeom prst="rect">
              <a:avLst/>
            </a:prstGeom>
            <a:grpFill/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EEF6E9-72E4-9841-A6DB-D1387FD9EC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444" y="4672759"/>
              <a:ext cx="1220832" cy="428940"/>
            </a:xfrm>
            <a:prstGeom prst="rect">
              <a:avLst/>
            </a:prstGeom>
            <a:grpFill/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B314A83-7D74-CC47-A7C2-45BFF32E4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428" y="4755281"/>
              <a:ext cx="684481" cy="263896"/>
            </a:xfrm>
            <a:prstGeom prst="rect">
              <a:avLst/>
            </a:prstGeom>
            <a:grpFill/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31121B4-E2DB-9B47-B63A-529FF1504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141" y="4705360"/>
              <a:ext cx="395310" cy="338838"/>
            </a:xfrm>
            <a:prstGeom prst="rect">
              <a:avLst/>
            </a:prstGeom>
            <a:grpFill/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C0C9BC5-CFE6-A04D-B2DC-CF62E3ADC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9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C92221D-C1C5-2F4C-B3DE-5EC769B2F9B5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CBC11F-466A-5840-8ADE-69A58130284F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B4AB66B-7AE9-034E-AC88-13DA2EC3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ADAB42-A565-DB44-B87D-5813691BA8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2FC4F7-FEA8-4646-8104-42ABAD9BAF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096FFE07-C2D7-214B-9001-692314ED85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2ED254A-0EB1-2D4D-BC6C-33CEAF0AE320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2F3727-7BA6-6344-9D87-39454F353361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C4ADCAD-1D5B-B043-9F18-C4299E450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975270-AE53-5144-B35D-F6BA6CCAC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A471BF-B55C-274D-A0DF-18B401C22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61D55BB5-8260-F74D-9867-09DF1E2A6B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5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72BA0D1-0CC6-2940-849A-58D5C3037B42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070CB2-1DE1-C54D-ACD0-2EECEE369EAD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5A7D346-5E8D-6640-BFD7-A36EEB8BF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95492-43EA-6143-9F18-409348206C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16AAB7-6FB1-B94D-8C88-30068AC9DC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E9C747BD-5D5E-7F49-8F86-D1BD5833C4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6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Simple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1" y="1828801"/>
            <a:ext cx="10826751" cy="4247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38343-7337-F248-9C24-BA67D6F05170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2CCA8E-D845-454E-8CC6-E8E8D864BDBC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6C7B8C2-539F-A34D-B184-0F38C7F49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09C92-595A-4645-8D54-29FDDAE197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1E416E-BDDE-7B4C-A1A6-805D9DA907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26AFC4F-85FA-DF4C-A7CE-77B36E0D95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7915124" cy="120952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Simple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1" y="1499811"/>
            <a:ext cx="10826751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54EB3-8655-D84C-B130-0F80EA2B524D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305F58-79DD-6D4E-AA4F-2FAF317A320B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7217950-99AA-7245-A03E-E8965672E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7BB292-827D-ED41-A5D3-421D8BFC60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E9678-07D0-614E-935C-E9A51B15FB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4EB5F63-370D-7443-86DA-2152AEAC96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599" y="1644038"/>
            <a:ext cx="10826751" cy="2674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BA257A-9FC6-BB4F-8DC1-F1CDBC2561F7}"/>
              </a:ext>
            </a:extLst>
          </p:cNvPr>
          <p:cNvCxnSpPr>
            <a:cxnSpLocks/>
          </p:cNvCxnSpPr>
          <p:nvPr userDrawn="1"/>
        </p:nvCxnSpPr>
        <p:spPr>
          <a:xfrm>
            <a:off x="542531" y="1309681"/>
            <a:ext cx="10893820" cy="0"/>
          </a:xfrm>
          <a:prstGeom prst="line">
            <a:avLst/>
          </a:prstGeom>
          <a:ln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5DC70E2-E365-7640-AB65-9E8C7D813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530" y="105175"/>
            <a:ext cx="10893820" cy="1136259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Simple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D759FB-CF77-0E44-9588-73469C2E2D84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EA2E06-2903-9647-AEE9-52B3D406C8AC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489E5BC-E282-404B-A6CD-78E4FECE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4A16D-FC17-A649-877E-F5C5ED513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834DB9-4750-4642-9B27-A512A837E2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86293A5-0184-E646-B085-539BDAF13C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2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6063" y="1490624"/>
            <a:ext cx="10826751" cy="2674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BA257A-9FC6-BB4F-8DC1-F1CDBC2561F7}"/>
              </a:ext>
            </a:extLst>
          </p:cNvPr>
          <p:cNvCxnSpPr>
            <a:cxnSpLocks/>
          </p:cNvCxnSpPr>
          <p:nvPr userDrawn="1"/>
        </p:nvCxnSpPr>
        <p:spPr>
          <a:xfrm>
            <a:off x="542531" y="1309681"/>
            <a:ext cx="10893820" cy="0"/>
          </a:xfrm>
          <a:prstGeom prst="line">
            <a:avLst/>
          </a:prstGeom>
          <a:ln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2448C6-8954-3046-93BB-1297CE1C677F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576063" y="4346099"/>
          <a:ext cx="10893820" cy="1598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8764">
                  <a:extLst>
                    <a:ext uri="{9D8B030D-6E8A-4147-A177-3AD203B41FA5}">
                      <a16:colId xmlns:a16="http://schemas.microsoft.com/office/drawing/2014/main" val="2075399255"/>
                    </a:ext>
                  </a:extLst>
                </a:gridCol>
                <a:gridCol w="2178764">
                  <a:extLst>
                    <a:ext uri="{9D8B030D-6E8A-4147-A177-3AD203B41FA5}">
                      <a16:colId xmlns:a16="http://schemas.microsoft.com/office/drawing/2014/main" val="4141571923"/>
                    </a:ext>
                  </a:extLst>
                </a:gridCol>
                <a:gridCol w="2178764">
                  <a:extLst>
                    <a:ext uri="{9D8B030D-6E8A-4147-A177-3AD203B41FA5}">
                      <a16:colId xmlns:a16="http://schemas.microsoft.com/office/drawing/2014/main" val="1279636868"/>
                    </a:ext>
                  </a:extLst>
                </a:gridCol>
                <a:gridCol w="2178764">
                  <a:extLst>
                    <a:ext uri="{9D8B030D-6E8A-4147-A177-3AD203B41FA5}">
                      <a16:colId xmlns:a16="http://schemas.microsoft.com/office/drawing/2014/main" val="3455703905"/>
                    </a:ext>
                  </a:extLst>
                </a:gridCol>
                <a:gridCol w="2178764">
                  <a:extLst>
                    <a:ext uri="{9D8B030D-6E8A-4147-A177-3AD203B41FA5}">
                      <a16:colId xmlns:a16="http://schemas.microsoft.com/office/drawing/2014/main" val="411239546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100" b="0" dirty="0"/>
                        <a:t>Text here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2001552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b="0" dirty="0"/>
                        <a:t>Text here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6752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464506"/>
                  </a:ext>
                </a:extLst>
              </a:tr>
            </a:tbl>
          </a:graphicData>
        </a:graphic>
      </p:graphicFrame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9371815-1F5B-594B-98DD-F4D344A3A8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530" y="105175"/>
            <a:ext cx="10893820" cy="1136259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Simple Slide with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E3DFB-F241-C548-84F0-734DEF4F75A2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29323C-E858-3B4C-8773-6C44EBCAC289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567AE72-E2E2-3840-852F-723593E2F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CCA775-9C70-0E4A-9314-349CF9B472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412265-7734-8A48-90B5-9EC91A4553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1AEC960-5B5C-A542-BC9E-36659B4254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2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D57A737-82BA-7741-970B-2696F606E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16FE6AB-2378-9D46-A4CE-71A99115DDA4}"/>
              </a:ext>
            </a:extLst>
          </p:cNvPr>
          <p:cNvSpPr/>
          <p:nvPr userDrawn="1"/>
        </p:nvSpPr>
        <p:spPr>
          <a:xfrm>
            <a:off x="657836" y="2312480"/>
            <a:ext cx="1715392" cy="1715392"/>
          </a:xfrm>
          <a:prstGeom prst="ellipse">
            <a:avLst/>
          </a:prstGeom>
          <a:solidFill>
            <a:srgbClr val="CCE8F6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6" name="Picture Placeholder 24"/>
          <p:cNvSpPr>
            <a:spLocks noGrp="1"/>
          </p:cNvSpPr>
          <p:nvPr>
            <p:ph type="pic" sz="quarter" idx="30" hasCustomPrompt="1"/>
          </p:nvPr>
        </p:nvSpPr>
        <p:spPr>
          <a:xfrm>
            <a:off x="909137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7" y="4771033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2942165" y="4778527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2926494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5241522" y="4771033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5241524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540880" y="4771033"/>
            <a:ext cx="1782233" cy="819680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 dirty="0"/>
              <a:t>Infographic information goes</a:t>
            </a:r>
          </a:p>
          <a:p>
            <a:pPr lvl="0"/>
            <a:r>
              <a:rPr lang="en-US" dirty="0"/>
              <a:t>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7540881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9782136" y="4771033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9782137" y="4233329"/>
            <a:ext cx="1782233" cy="43538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11022768" cy="121253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Messaging + Infographic Content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EE1C46-5A5F-F942-B9CC-A979A262205E}"/>
              </a:ext>
            </a:extLst>
          </p:cNvPr>
          <p:cNvSpPr/>
          <p:nvPr userDrawn="1"/>
        </p:nvSpPr>
        <p:spPr>
          <a:xfrm>
            <a:off x="2946592" y="2312480"/>
            <a:ext cx="1715392" cy="1715392"/>
          </a:xfrm>
          <a:prstGeom prst="ellipse">
            <a:avLst/>
          </a:prstGeom>
          <a:solidFill>
            <a:srgbClr val="FBDDBB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0FC32A81-8B45-D242-90E9-01EA13AE208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189646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CE603D-B295-F049-A09B-47B47718C6F1}"/>
              </a:ext>
            </a:extLst>
          </p:cNvPr>
          <p:cNvSpPr/>
          <p:nvPr userDrawn="1"/>
        </p:nvSpPr>
        <p:spPr>
          <a:xfrm>
            <a:off x="5286007" y="2312480"/>
            <a:ext cx="1715392" cy="1715392"/>
          </a:xfrm>
          <a:prstGeom prst="ellipse">
            <a:avLst/>
          </a:prstGeom>
          <a:solidFill>
            <a:srgbClr val="F5D6D4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3" name="Picture Placeholder 24">
            <a:extLst>
              <a:ext uri="{FF2B5EF4-FFF2-40B4-BE49-F238E27FC236}">
                <a16:creationId xmlns:a16="http://schemas.microsoft.com/office/drawing/2014/main" id="{096A98C9-BC31-C949-8DD9-07304323021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537307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A3C35E-245F-9C46-B259-9976C78181FA}"/>
              </a:ext>
            </a:extLst>
          </p:cNvPr>
          <p:cNvSpPr/>
          <p:nvPr userDrawn="1"/>
        </p:nvSpPr>
        <p:spPr>
          <a:xfrm>
            <a:off x="7540879" y="2312480"/>
            <a:ext cx="1715392" cy="1715392"/>
          </a:xfrm>
          <a:prstGeom prst="ellipse">
            <a:avLst/>
          </a:prstGeom>
          <a:solidFill>
            <a:srgbClr val="D9EEC7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20C3A8F7-4676-404D-A065-4E868CF198B5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792179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B29EBD-6CB6-3542-B77C-1FD17DC28A2D}"/>
              </a:ext>
            </a:extLst>
          </p:cNvPr>
          <p:cNvSpPr/>
          <p:nvPr userDrawn="1"/>
        </p:nvSpPr>
        <p:spPr>
          <a:xfrm>
            <a:off x="9751869" y="2312480"/>
            <a:ext cx="1715392" cy="1715392"/>
          </a:xfrm>
          <a:prstGeom prst="ellipse">
            <a:avLst/>
          </a:prstGeom>
          <a:solidFill>
            <a:srgbClr val="FFF0C2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7" name="Picture Placeholder 24">
            <a:extLst>
              <a:ext uri="{FF2B5EF4-FFF2-40B4-BE49-F238E27FC236}">
                <a16:creationId xmlns:a16="http://schemas.microsoft.com/office/drawing/2014/main" id="{6B92C904-31F5-E44F-848A-18C44D3222D1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003170" y="2615835"/>
            <a:ext cx="1189567" cy="11895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EFB74F-20A1-024D-835B-18B09A14B281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B084B7-0279-4C49-86F9-9715399AEFC2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B2A22E3-1152-BA49-A0CD-53B88DABB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260346-56E0-4546-BAE0-B045E72B3B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DD1DFE5-5D97-F941-80E9-4850AC4157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76464694-CFF9-374F-A440-5A4C1672A9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D57A737-82BA-7741-970B-2696F606E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65"/>
            <a:ext cx="12192000" cy="6858001"/>
          </a:xfrm>
          <a:prstGeom prst="rect">
            <a:avLst/>
          </a:prstGeom>
        </p:spPr>
      </p:pic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11022768" cy="121253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err="1"/>
              <a:t>DuraMAT</a:t>
            </a:r>
            <a:r>
              <a:rPr lang="en-US" dirty="0"/>
              <a:t> Core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42465-293B-184E-B97B-29EDBD922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338" y="1709871"/>
            <a:ext cx="1881259" cy="3979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BEB237-E785-1549-8CB1-9D1E91F09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757" y="1709871"/>
            <a:ext cx="1881259" cy="39793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D17739B-6EAC-AE48-A6EA-02317868C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177" y="1709871"/>
            <a:ext cx="1881260" cy="39793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DBBEED7-D1C8-8E42-846A-B9AEEDDAA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596" y="1709871"/>
            <a:ext cx="1881259" cy="39793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5D9947-39BB-7C4A-9D8D-6FC162D77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7"/>
          <a:stretch/>
        </p:blipFill>
        <p:spPr>
          <a:xfrm>
            <a:off x="9192129" y="1709871"/>
            <a:ext cx="1881259" cy="39793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D1F835-AF64-A744-8D9B-E024F4A150FB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2FA54C-130E-B240-8315-AC7E2D6D0876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16B28E5-D277-3E4C-B3DB-1D63223C21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E28F1C-9AB9-9044-8127-DC5FDD9B29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ECF07F-4A17-444E-B1AB-792EF37023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F0F53C31-4913-8C4D-8998-8E3A989EAD8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42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0"/>
            <a:ext cx="4279652" cy="2265941"/>
          </a:xfrm>
        </p:spPr>
        <p:txBody>
          <a:bodyPr/>
          <a:lstStyle/>
          <a:p>
            <a:r>
              <a:rPr lang="en-US"/>
              <a:t>Data Slide: </a:t>
            </a:r>
            <a:br>
              <a:rPr lang="en-US"/>
            </a:br>
            <a:r>
              <a:rPr lang="en-US"/>
              <a:t>Keep Title Concise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37114" y="556685"/>
            <a:ext cx="6359071" cy="170925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667"/>
            </a:lvl1pPr>
          </a:lstStyle>
          <a:p>
            <a:pPr lvl="0"/>
            <a:r>
              <a:rPr lang="en-US"/>
              <a:t>Summary or description text about the slide, charts, data go here.</a:t>
            </a:r>
          </a:p>
        </p:txBody>
      </p:sp>
      <p:sp>
        <p:nvSpPr>
          <p:cNvPr id="5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624418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9284800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1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354569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2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3490746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491765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55587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284799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1" y="5420613"/>
            <a:ext cx="2510367" cy="27359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333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Data citation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E91681-1604-7641-B37E-09A87639B598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F5ADFE-6F10-9F4A-928D-D810813C0071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78F0EF2-6A8B-6F4C-9C2F-40DEDBBC7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DA6824-8D35-0A44-AFAE-F8AFC9CCC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2EBEA9-E1A0-4B48-B292-CE1C61D631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2A5CA7A-5BB3-1541-8336-20CB6EAE56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A91DC1-7739-C64D-A6FE-2070BE082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8" cy="687832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C23F03A-CA4D-374C-8A5A-D52E56DA2C86}"/>
              </a:ext>
            </a:extLst>
          </p:cNvPr>
          <p:cNvSpPr/>
          <p:nvPr userDrawn="1"/>
        </p:nvSpPr>
        <p:spPr>
          <a:xfrm>
            <a:off x="4441681" y="4102382"/>
            <a:ext cx="7750316" cy="1952036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9FDA9-3FEA-DC4A-A9B1-8697C1D6344E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85CA8C6-37EC-9D4A-AD02-589463E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1682" y="2982612"/>
            <a:ext cx="7750316" cy="1103133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3733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6D5807EA-533C-3647-A27C-8D1E5928A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683" y="4219721"/>
            <a:ext cx="5826016" cy="1163824"/>
          </a:xfrm>
          <a:noFill/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347"/>
              </a:lnSpc>
              <a:spcBef>
                <a:spcPts val="533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Venue or Organization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244679A3-E37E-3E44-97F8-5004BE173C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83" y="5487281"/>
            <a:ext cx="5826016" cy="4342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Publication number or conference name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D6A91D-432C-B84F-9220-08FB4406BAF0}"/>
              </a:ext>
            </a:extLst>
          </p:cNvPr>
          <p:cNvGrpSpPr/>
          <p:nvPr userDrawn="1"/>
        </p:nvGrpSpPr>
        <p:grpSpPr>
          <a:xfrm>
            <a:off x="0" y="6069148"/>
            <a:ext cx="12192000" cy="823905"/>
            <a:chOff x="0" y="4551860"/>
            <a:chExt cx="9144000" cy="617929"/>
          </a:xfrm>
          <a:solidFill>
            <a:srgbClr val="C14B23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430B2F-DB9A-CF4C-B0BD-75AA08BB106A}"/>
                </a:ext>
              </a:extLst>
            </p:cNvPr>
            <p:cNvSpPr/>
            <p:nvPr userDrawn="1"/>
          </p:nvSpPr>
          <p:spPr>
            <a:xfrm>
              <a:off x="0" y="4551860"/>
              <a:ext cx="9144000" cy="6179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E55527-F7A4-194E-B11D-B59ADBF2A8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51860"/>
              <a:ext cx="9144000" cy="0"/>
            </a:xfrm>
            <a:prstGeom prst="line">
              <a:avLst/>
            </a:prstGeom>
            <a:grpFill/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08988B-B3A2-954A-8820-40E8A8EA9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83" y="4699103"/>
              <a:ext cx="1610696" cy="320074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1A70C54-1530-034B-B3A5-EC1739126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444" y="4672759"/>
              <a:ext cx="1220832" cy="428940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D0DBDF-AD44-C246-A123-F48383A92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428" y="4755281"/>
              <a:ext cx="684481" cy="263896"/>
            </a:xfrm>
            <a:prstGeom prst="rect">
              <a:avLst/>
            </a:prstGeom>
            <a:grpFill/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0930B94-1F0D-8247-AFDA-3C3BD9AB00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141" y="4705360"/>
              <a:ext cx="395310" cy="338838"/>
            </a:xfrm>
            <a:prstGeom prst="rect">
              <a:avLst/>
            </a:prstGeom>
            <a:grpFill/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655B5-E3F7-574C-B807-00C2596B4D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32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Photo Slide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433744" y="243840"/>
            <a:ext cx="5162664" cy="2794016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6433744" y="3306596"/>
            <a:ext cx="5162664" cy="2794016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33DD0F-0642-3C46-9F24-F5C1F957D803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1CE03-F152-554E-88C1-E1CB383BC424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261CB-E3B8-0D4E-8394-031D46063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15D430-2EEF-5844-8CD9-612285881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636816-D006-8B47-8453-CAA54F3487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C4002E4-6D55-F54E-972C-2365B1D83E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23B9791-CB4D-7D4E-98DE-9B9DD17FBDA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" y="2051671"/>
            <a:ext cx="5497435" cy="301865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560BBD08-5EBF-C045-A8B1-D4705C5537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270790"/>
            <a:ext cx="5497435" cy="800793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867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</p:spTree>
    <p:extLst>
      <p:ext uri="{BB962C8B-B14F-4D97-AF65-F5344CB8AC3E}">
        <p14:creationId xmlns:p14="http://schemas.microsoft.com/office/powerpoint/2010/main" val="65319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Photo/Chart Slide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641569" y="438499"/>
            <a:ext cx="2984947" cy="2532092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Photo/Chart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663F55E-FAEA-0945-BFB7-6728B912E0F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41569" y="3429000"/>
            <a:ext cx="2984947" cy="2671611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Photo/Chart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47E410AA-F0AE-1547-BE90-021344E00E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07936" y="477203"/>
            <a:ext cx="1585499" cy="881099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600" baseline="0"/>
            </a:lvl1pPr>
          </a:lstStyle>
          <a:p>
            <a:pPr lvl="0"/>
            <a:r>
              <a:rPr lang="en-US" dirty="0"/>
              <a:t>Description of the </a:t>
            </a:r>
            <a:br>
              <a:rPr lang="en-US" dirty="0"/>
            </a:br>
            <a:r>
              <a:rPr lang="en-US" dirty="0"/>
              <a:t>photo/image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73CECC59-167B-DE43-BBAA-382BA2E30D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96901" y="3446860"/>
            <a:ext cx="1585499" cy="881099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600" baseline="0"/>
            </a:lvl1pPr>
          </a:lstStyle>
          <a:p>
            <a:pPr lvl="0"/>
            <a:r>
              <a:rPr lang="en-US" dirty="0"/>
              <a:t>Description of the </a:t>
            </a:r>
            <a:br>
              <a:rPr lang="en-US" dirty="0"/>
            </a:br>
            <a:r>
              <a:rPr lang="en-US" dirty="0"/>
              <a:t>photo/image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616C2D7-2943-DE4B-843A-643E477337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" y="2051671"/>
            <a:ext cx="5497435" cy="301865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08EC9F52-B977-A549-B05F-67C0016333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270790"/>
            <a:ext cx="5497435" cy="800793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867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749A2D-2C96-C546-B99F-C4D45DBA044E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3C2873-98B7-8C46-81DD-DA751CCA31AB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ADE03ED-2C84-0C42-A7E5-0328E5E44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6FDBB-07E1-354A-BB6C-7E8A61098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AF4CE3-C57F-9A4C-8ABA-B49DD76973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BB1F4C0-63F0-AA4B-AAA0-DC97DE3ACA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9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3498DB-1905-B848-94D4-0C0691D96997}"/>
              </a:ext>
            </a:extLst>
          </p:cNvPr>
          <p:cNvSpPr/>
          <p:nvPr userDrawn="1"/>
        </p:nvSpPr>
        <p:spPr>
          <a:xfrm>
            <a:off x="0" y="0"/>
            <a:ext cx="5162664" cy="6858000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5695855" y="565193"/>
            <a:ext cx="5962955" cy="4060027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Graph/Photo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C4B255-081C-1441-BB72-A48B9FA3F9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3191" y="971205"/>
            <a:ext cx="4149829" cy="7162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733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3BCE000-5273-3743-94C9-CE1081A4EF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3191" y="1843215"/>
            <a:ext cx="4149829" cy="29609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31426A84-195A-F44C-B83B-008FFB9489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77500" y="4882463"/>
            <a:ext cx="5962955" cy="969684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867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191C6B-14E3-4E4B-BEA6-0D1EB9288497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1F6311-FCC2-9E45-8032-AA283B3CA984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CE8DCD1-5B0C-D248-BC68-DA8EFAC8C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4A900E-2864-E340-A5CD-1D286F5649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02F507-8053-704C-BEF5-E428FDF760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2EC117FD-9B91-0F47-A77A-24769C7DB9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3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0" y="1"/>
            <a:ext cx="12192000" cy="357716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2133"/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589419" y="3764646"/>
            <a:ext cx="3365556" cy="23177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D866236-CA46-4B4F-9AF6-5B14244E22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8103" y="3764646"/>
            <a:ext cx="6635591" cy="2317751"/>
          </a:xfrm>
        </p:spPr>
        <p:txBody>
          <a:bodyPr lIns="0" tIns="0" rIns="0" bIns="0">
            <a:noAutofit/>
          </a:bodyPr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Insert Text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04AE9-ED30-6C42-98D6-FA4C76F753A1}"/>
              </a:ext>
            </a:extLst>
          </p:cNvPr>
          <p:cNvCxnSpPr/>
          <p:nvPr userDrawn="1"/>
        </p:nvCxnSpPr>
        <p:spPr>
          <a:xfrm>
            <a:off x="4418109" y="3822883"/>
            <a:ext cx="0" cy="2320413"/>
          </a:xfrm>
          <a:prstGeom prst="line">
            <a:avLst/>
          </a:prstGeom>
          <a:ln w="254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C689C15-6CA1-9749-8FAF-BCD34F48773B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2859DF-7A9D-8A4E-987B-AB811EEBF543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4D0EA54-BDAF-5A44-90A0-6A262B6B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8E23C1-0C92-9B4B-940C-6EE28FAF1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044AEC-1E23-524B-BCCE-37B4657029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59CD359-B27D-BF45-B688-32B4BFA62F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27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1" y="0"/>
            <a:ext cx="590222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133"/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443189" y="350530"/>
            <a:ext cx="5086728" cy="56185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D866236-CA46-4B4F-9AF6-5B14244E22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43189" y="1365450"/>
            <a:ext cx="5086728" cy="2317751"/>
          </a:xfrm>
        </p:spPr>
        <p:txBody>
          <a:bodyPr lIns="0" tIns="0" rIns="0" bIns="0">
            <a:noAutofit/>
          </a:bodyPr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Body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AAD8F-4C3F-FA47-AA2F-54F935F34616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6681E8-AC54-E049-BE28-929A68118CA2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E2E5970-E5BB-DA4C-9E6E-49F841C1B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68F39E-3CAC-0945-9363-180CE05DE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EE6E8E-8B67-5F4D-AAF5-B5CDDA568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E15DBD-6B25-DC40-AAA0-B953EB945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0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672796" y="1388806"/>
            <a:ext cx="5140533" cy="37753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 or Graph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AC01C12-4D3F-174E-8E43-2B36FEA123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72796" y="5408906"/>
            <a:ext cx="5140533" cy="435135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600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sp>
        <p:nvSpPr>
          <p:cNvPr id="14" name="Title 31">
            <a:extLst>
              <a:ext uri="{FF2B5EF4-FFF2-40B4-BE49-F238E27FC236}">
                <a16:creationId xmlns:a16="http://schemas.microsoft.com/office/drawing/2014/main" id="{390C3AD5-8D62-0A43-954B-63DCEAB67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212537"/>
          </a:xfrm>
        </p:spPr>
        <p:txBody>
          <a:bodyPr lIns="274320" rIns="274320"/>
          <a:lstStyle>
            <a:lvl1pPr algn="l">
              <a:lnSpc>
                <a:spcPct val="100000"/>
              </a:lnSpc>
              <a:defRPr sz="2667"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PI: Name Affiliation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A7AA9B-B99E-BA4D-A654-32CDF6F5336A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1F86B-1B62-7F42-A122-B098A3E4E4F3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7045F-A7CB-A64B-92CA-C260EAF1E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E281AD-15E2-4A47-8D60-932459711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51A9A-3D4F-0D48-8152-5169DE40C2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CE334DC-4355-E546-BFCF-8521CF08BF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6B864-0929-1944-A478-BB030D3D6530}"/>
              </a:ext>
            </a:extLst>
          </p:cNvPr>
          <p:cNvSpPr txBox="1"/>
          <p:nvPr userDrawn="1"/>
        </p:nvSpPr>
        <p:spPr>
          <a:xfrm>
            <a:off x="378671" y="1528839"/>
            <a:ext cx="5140535" cy="420564"/>
          </a:xfrm>
          <a:prstGeom prst="rect">
            <a:avLst/>
          </a:prstGeom>
          <a:solidFill>
            <a:srgbClr val="F9A02C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1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/>
              </a:rPr>
              <a:t>Key Results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88FF0-81AB-3B46-9C2A-AF3F8C0B5571}"/>
              </a:ext>
            </a:extLst>
          </p:cNvPr>
          <p:cNvSpPr txBox="1"/>
          <p:nvPr userDrawn="1"/>
        </p:nvSpPr>
        <p:spPr>
          <a:xfrm>
            <a:off x="378671" y="3926593"/>
            <a:ext cx="5140535" cy="420564"/>
          </a:xfrm>
          <a:prstGeom prst="rect">
            <a:avLst/>
          </a:prstGeom>
          <a:solidFill>
            <a:srgbClr val="F9A02C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1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/>
              </a:rPr>
              <a:t>Core Objective &amp; Teaming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29363-BA94-E243-8F1B-A33C85800D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885" y="2109411"/>
            <a:ext cx="5140321" cy="14901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3F061C5-6741-FB49-B3BD-539C802108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885" y="4499432"/>
            <a:ext cx="5140321" cy="134460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545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672796" y="1388806"/>
            <a:ext cx="5140533" cy="37753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 dirty="0"/>
              <a:t>Insert Photo or Graph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AC01C12-4D3F-174E-8E43-2B36FEA123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72796" y="5408906"/>
            <a:ext cx="5140533" cy="435135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>
              <a:spcBef>
                <a:spcPts val="1333"/>
              </a:spcBef>
              <a:buFont typeface="Arial"/>
              <a:buNone/>
              <a:defRPr sz="1600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sp>
        <p:nvSpPr>
          <p:cNvPr id="14" name="Title 31">
            <a:extLst>
              <a:ext uri="{FF2B5EF4-FFF2-40B4-BE49-F238E27FC236}">
                <a16:creationId xmlns:a16="http://schemas.microsoft.com/office/drawing/2014/main" id="{390C3AD5-8D62-0A43-954B-63DCEAB67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212537"/>
          </a:xfrm>
        </p:spPr>
        <p:txBody>
          <a:bodyPr lIns="274320" rIns="274320"/>
          <a:lstStyle>
            <a:lvl1pPr algn="l">
              <a:lnSpc>
                <a:spcPct val="100000"/>
              </a:lnSpc>
              <a:defRPr sz="2667"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PI: Name Affiliation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A7AA9B-B99E-BA4D-A654-32CDF6F5336A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1F86B-1B62-7F42-A122-B098A3E4E4F3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7045F-A7CB-A64B-92CA-C260EAF1E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E281AD-15E2-4A47-8D60-932459711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51A9A-3D4F-0D48-8152-5169DE40C2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CE334DC-4355-E546-BFCF-8521CF08BF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6B864-0929-1944-A478-BB030D3D6530}"/>
              </a:ext>
            </a:extLst>
          </p:cNvPr>
          <p:cNvSpPr txBox="1"/>
          <p:nvPr userDrawn="1"/>
        </p:nvSpPr>
        <p:spPr>
          <a:xfrm>
            <a:off x="378671" y="1528840"/>
            <a:ext cx="5140535" cy="420564"/>
          </a:xfrm>
          <a:prstGeom prst="rect">
            <a:avLst/>
          </a:prstGeom>
          <a:solidFill>
            <a:srgbClr val="C14B23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1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/>
              </a:rPr>
              <a:t>Technology Summary and Impact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88FF0-81AB-3B46-9C2A-AF3F8C0B5571}"/>
              </a:ext>
            </a:extLst>
          </p:cNvPr>
          <p:cNvSpPr txBox="1"/>
          <p:nvPr userDrawn="1"/>
        </p:nvSpPr>
        <p:spPr>
          <a:xfrm>
            <a:off x="378671" y="3926593"/>
            <a:ext cx="5140535" cy="420564"/>
          </a:xfrm>
          <a:prstGeom prst="rect">
            <a:avLst/>
          </a:prstGeom>
          <a:solidFill>
            <a:srgbClr val="C14B23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1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/>
              </a:rPr>
              <a:t>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29363-BA94-E243-8F1B-A33C85800D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885" y="2109411"/>
            <a:ext cx="5140321" cy="14901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3F061C5-6741-FB49-B3BD-539C802108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885" y="4499432"/>
            <a:ext cx="5140321" cy="134460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937967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864762"/>
            <a:ext cx="10826751" cy="71542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Blank Slide for Any Content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6764F-1C76-D84B-9B4F-8A2E6AD5F8FF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7043D6-D267-BC4E-AC8B-A11C0D95CD6A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DB9AC08-0DCB-074E-88D3-95B4B1F93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78895-9836-AD44-9F4F-E63EB76800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573187-5B37-424B-A7BF-2FCBDA9DE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387B973-762C-5C44-AA66-81F25878A8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00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018E6A-5C90-164B-B802-FE4E62DB9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49FDA9-3FEA-DC4A-A9B1-8697C1D6344E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3C5C89-17EA-9449-A4A8-C9FBCDEC1C96}"/>
              </a:ext>
            </a:extLst>
          </p:cNvPr>
          <p:cNvSpPr/>
          <p:nvPr userDrawn="1"/>
        </p:nvSpPr>
        <p:spPr>
          <a:xfrm>
            <a:off x="12934670" y="3881535"/>
            <a:ext cx="7632885" cy="4490888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0CC034-9FB7-3247-846B-CA4209843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1739" y="2748041"/>
            <a:ext cx="8170261" cy="1874713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3733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Transitions Slide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1602E-360A-2645-A9B8-34B2B923B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CC08AE6-FAA1-764B-8364-57D30F3F8B2A}"/>
              </a:ext>
            </a:extLst>
          </p:cNvPr>
          <p:cNvGrpSpPr/>
          <p:nvPr userDrawn="1"/>
        </p:nvGrpSpPr>
        <p:grpSpPr>
          <a:xfrm>
            <a:off x="0" y="6069148"/>
            <a:ext cx="12192000" cy="799017"/>
            <a:chOff x="0" y="4551860"/>
            <a:chExt cx="9144000" cy="599263"/>
          </a:xfrm>
          <a:solidFill>
            <a:srgbClr val="C14B23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061B29-50AD-1443-87E6-E992699B88C5}"/>
                </a:ext>
              </a:extLst>
            </p:cNvPr>
            <p:cNvSpPr/>
            <p:nvPr userDrawn="1"/>
          </p:nvSpPr>
          <p:spPr>
            <a:xfrm>
              <a:off x="0" y="4551860"/>
              <a:ext cx="9144000" cy="59926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15BF7C-2A06-884A-91AF-502E0246C9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51860"/>
              <a:ext cx="9144000" cy="0"/>
            </a:xfrm>
            <a:prstGeom prst="line">
              <a:avLst/>
            </a:prstGeom>
            <a:grpFill/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6B1BF8-33FC-6E4E-911F-E00729F985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83" y="4699103"/>
              <a:ext cx="1610696" cy="320074"/>
            </a:xfrm>
            <a:prstGeom prst="rect">
              <a:avLst/>
            </a:prstGeom>
            <a:grpFill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18722E-6885-A24B-BF26-11C09AB2B4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444" y="4672759"/>
              <a:ext cx="1220832" cy="428940"/>
            </a:xfrm>
            <a:prstGeom prst="rect">
              <a:avLst/>
            </a:prstGeom>
            <a:grp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A463DC-F0FD-9D4A-AFC5-8D0CA9D88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428" y="4755281"/>
              <a:ext cx="684481" cy="263896"/>
            </a:xfrm>
            <a:prstGeom prst="rect">
              <a:avLst/>
            </a:prstGeom>
            <a:grpFill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7E46BB0-76F7-7142-A8DE-4D636FA08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141" y="4705360"/>
              <a:ext cx="395310" cy="33883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06903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21FA1-1EFA-3543-9169-99EC13915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18656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49FDA9-3FEA-DC4A-A9B1-8697C1D6344E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3C5C89-17EA-9449-A4A8-C9FBCDEC1C96}"/>
              </a:ext>
            </a:extLst>
          </p:cNvPr>
          <p:cNvSpPr/>
          <p:nvPr userDrawn="1"/>
        </p:nvSpPr>
        <p:spPr>
          <a:xfrm>
            <a:off x="12934670" y="3881535"/>
            <a:ext cx="7632885" cy="4490888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0CC034-9FB7-3247-846B-CA4209843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72" y="2748041"/>
            <a:ext cx="8170261" cy="1874713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3733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Transitions Slide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93B3F-2045-4242-BC11-1FAA019C3D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F6AFA9B-BF5A-0F40-8A39-F8CE5792CD0C}"/>
              </a:ext>
            </a:extLst>
          </p:cNvPr>
          <p:cNvGrpSpPr/>
          <p:nvPr userDrawn="1"/>
        </p:nvGrpSpPr>
        <p:grpSpPr>
          <a:xfrm>
            <a:off x="0" y="6069148"/>
            <a:ext cx="12192000" cy="799017"/>
            <a:chOff x="0" y="4551860"/>
            <a:chExt cx="9144000" cy="599263"/>
          </a:xfrm>
          <a:solidFill>
            <a:srgbClr val="C14B23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4A8E91-3AD4-7147-ABEE-4521689456A8}"/>
                </a:ext>
              </a:extLst>
            </p:cNvPr>
            <p:cNvSpPr/>
            <p:nvPr userDrawn="1"/>
          </p:nvSpPr>
          <p:spPr>
            <a:xfrm>
              <a:off x="0" y="4551860"/>
              <a:ext cx="9144000" cy="59926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37A1A3-E22B-7544-B0D3-189A38AC73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51860"/>
              <a:ext cx="9144000" cy="0"/>
            </a:xfrm>
            <a:prstGeom prst="line">
              <a:avLst/>
            </a:prstGeom>
            <a:grpFill/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BD57CA-0839-9C40-85DC-9F5400707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83" y="4699103"/>
              <a:ext cx="1610696" cy="320074"/>
            </a:xfrm>
            <a:prstGeom prst="rect">
              <a:avLst/>
            </a:prstGeom>
            <a:grp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DABCB3-C6CE-8148-AC4F-8AAFA5D3C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444" y="4672759"/>
              <a:ext cx="1220832" cy="428940"/>
            </a:xfrm>
            <a:prstGeom prst="rect">
              <a:avLst/>
            </a:prstGeom>
            <a:grpFill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6D7F49-028E-8048-A9A0-FA32FB3E2B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428" y="4755281"/>
              <a:ext cx="684481" cy="263896"/>
            </a:xfrm>
            <a:prstGeom prst="rect">
              <a:avLst/>
            </a:prstGeom>
            <a:grp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DC094C-8F21-6D4E-AE9F-EF7AF495F3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141" y="4705360"/>
              <a:ext cx="395310" cy="33883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1208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099" y="1709485"/>
            <a:ext cx="5269528" cy="1084497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586099" y="3135645"/>
            <a:ext cx="5269528" cy="0"/>
          </a:xfrm>
          <a:prstGeom prst="line">
            <a:avLst/>
          </a:prstGeom>
          <a:ln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86099" y="3442549"/>
            <a:ext cx="5270283" cy="1468735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240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Venue or Organization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86099" y="5125631"/>
            <a:ext cx="5270283" cy="4342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Publication number or conference 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3F69D-298B-F742-ADA0-7D4E7E658650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D038D-9E08-2B41-9212-A7FABA956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390" y="-1"/>
            <a:ext cx="6066391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091069-80C0-9F49-AE43-F9871A727915}"/>
              </a:ext>
            </a:extLst>
          </p:cNvPr>
          <p:cNvGrpSpPr/>
          <p:nvPr userDrawn="1"/>
        </p:nvGrpSpPr>
        <p:grpSpPr>
          <a:xfrm>
            <a:off x="0" y="6069148"/>
            <a:ext cx="12192000" cy="799017"/>
            <a:chOff x="0" y="4551860"/>
            <a:chExt cx="9144000" cy="599263"/>
          </a:xfrm>
          <a:solidFill>
            <a:srgbClr val="C14B23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A9FC0E-1327-6B48-8041-45EDEE687F9C}"/>
                </a:ext>
              </a:extLst>
            </p:cNvPr>
            <p:cNvSpPr/>
            <p:nvPr userDrawn="1"/>
          </p:nvSpPr>
          <p:spPr>
            <a:xfrm>
              <a:off x="0" y="4551860"/>
              <a:ext cx="9144000" cy="59926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4C8BAD-F2C1-694A-B8FE-5C058D7A96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51860"/>
              <a:ext cx="9144000" cy="0"/>
            </a:xfrm>
            <a:prstGeom prst="line">
              <a:avLst/>
            </a:prstGeom>
            <a:grpFill/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7E9FB6F-F312-B740-BAD7-466F1557C4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83" y="4699103"/>
              <a:ext cx="1610696" cy="320074"/>
            </a:xfrm>
            <a:prstGeom prst="rect">
              <a:avLst/>
            </a:prstGeom>
            <a:grpFill/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3A990D-86E0-E949-BCD3-26AEAA79C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444" y="4672759"/>
              <a:ext cx="1220832" cy="428940"/>
            </a:xfrm>
            <a:prstGeom prst="rect">
              <a:avLst/>
            </a:prstGeom>
            <a:grpFill/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1451CA4-5942-9444-805A-5207196047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428" y="4755281"/>
              <a:ext cx="684481" cy="263896"/>
            </a:xfrm>
            <a:prstGeom prst="rect">
              <a:avLst/>
            </a:prstGeom>
            <a:grpFill/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052AF1-F833-F94A-AD8F-531328A29C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141" y="4705360"/>
              <a:ext cx="395310" cy="338838"/>
            </a:xfrm>
            <a:prstGeom prst="rect">
              <a:avLst/>
            </a:prstGeom>
            <a:grpFill/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A5D9CA6-0BB0-184B-9230-A44A229A5D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91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3272" y="1669356"/>
            <a:ext cx="5269528" cy="1797768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0447" y="3707711"/>
            <a:ext cx="6099972" cy="0"/>
          </a:xfrm>
          <a:prstGeom prst="line">
            <a:avLst/>
          </a:prstGeom>
          <a:ln w="57150" cmpd="sng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3273" y="3948645"/>
            <a:ext cx="5270283" cy="1468735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9CC12-D1FB-524B-83D8-3B4452DAF252}"/>
              </a:ext>
            </a:extLst>
          </p:cNvPr>
          <p:cNvGrpSpPr/>
          <p:nvPr userDrawn="1"/>
        </p:nvGrpSpPr>
        <p:grpSpPr>
          <a:xfrm>
            <a:off x="0" y="6069148"/>
            <a:ext cx="12192000" cy="799017"/>
            <a:chOff x="0" y="4551860"/>
            <a:chExt cx="9144000" cy="599263"/>
          </a:xfrm>
          <a:solidFill>
            <a:srgbClr val="C14B23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01F36D-71DD-354A-BC8E-3FEC09367D55}"/>
                </a:ext>
              </a:extLst>
            </p:cNvPr>
            <p:cNvSpPr/>
            <p:nvPr userDrawn="1"/>
          </p:nvSpPr>
          <p:spPr>
            <a:xfrm>
              <a:off x="0" y="4551860"/>
              <a:ext cx="9144000" cy="59926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98BCB0-C777-294F-A06B-EECF09746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51860"/>
              <a:ext cx="9144000" cy="0"/>
            </a:xfrm>
            <a:prstGeom prst="line">
              <a:avLst/>
            </a:prstGeom>
            <a:grpFill/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B764EA-74C0-DC4F-B220-02F3F8835B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83" y="4699103"/>
              <a:ext cx="1610696" cy="320074"/>
            </a:xfrm>
            <a:prstGeom prst="rect">
              <a:avLst/>
            </a:prstGeom>
            <a:grp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2E2F18-7328-1944-8034-110A05B9B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444" y="4672759"/>
              <a:ext cx="1220832" cy="428940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11FCC0-98CD-F54C-895E-D145659811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428" y="4755281"/>
              <a:ext cx="684481" cy="263896"/>
            </a:xfrm>
            <a:prstGeom prst="rect">
              <a:avLst/>
            </a:prstGeom>
            <a:grp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34930A-9905-4B44-BA42-26808B9C5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141" y="4705360"/>
              <a:ext cx="395310" cy="33883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5436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2F26A-9FE9-9447-9ED9-CF8FAE79E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4479" cy="680226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C23F03A-CA4D-374C-8A5A-D52E56DA2C86}"/>
              </a:ext>
            </a:extLst>
          </p:cNvPr>
          <p:cNvSpPr/>
          <p:nvPr userDrawn="1"/>
        </p:nvSpPr>
        <p:spPr>
          <a:xfrm>
            <a:off x="4434163" y="4462284"/>
            <a:ext cx="7750316" cy="2395717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9FDA9-3FEA-DC4A-A9B1-8697C1D6344E}"/>
              </a:ext>
            </a:extLst>
          </p:cNvPr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85CA8C6-37EC-9D4A-AD02-589463E327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4163" y="3328417"/>
            <a:ext cx="7757837" cy="1221828"/>
          </a:xfrm>
          <a:solidFill>
            <a:srgbClr val="F9A02C"/>
          </a:solidFill>
          <a:ln>
            <a:noFill/>
          </a:ln>
        </p:spPr>
        <p:txBody>
          <a:bodyPr lIns="182880" tIns="137160" rIns="182880" bIns="137160" anchor="ctr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373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373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Q&amp;A or Thank You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6D5807EA-533C-3647-A27C-8D1E5928A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6633" y="4688251"/>
            <a:ext cx="5826016" cy="555664"/>
          </a:xfrm>
          <a:noFill/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347"/>
              </a:lnSpc>
              <a:spcBef>
                <a:spcPts val="533"/>
              </a:spcBef>
              <a:buNone/>
              <a:defRPr sz="2400" b="1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 err="1"/>
              <a:t>www.duramat.org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D6A91D-432C-B84F-9220-08FB4406BAF0}"/>
              </a:ext>
            </a:extLst>
          </p:cNvPr>
          <p:cNvGrpSpPr/>
          <p:nvPr userDrawn="1"/>
        </p:nvGrpSpPr>
        <p:grpSpPr>
          <a:xfrm>
            <a:off x="0" y="6069148"/>
            <a:ext cx="12192000" cy="799017"/>
            <a:chOff x="0" y="4551860"/>
            <a:chExt cx="9144000" cy="599263"/>
          </a:xfrm>
          <a:solidFill>
            <a:srgbClr val="C14B23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430B2F-DB9A-CF4C-B0BD-75AA08BB106A}"/>
                </a:ext>
              </a:extLst>
            </p:cNvPr>
            <p:cNvSpPr/>
            <p:nvPr userDrawn="1"/>
          </p:nvSpPr>
          <p:spPr>
            <a:xfrm>
              <a:off x="0" y="4551860"/>
              <a:ext cx="9144000" cy="59926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E55527-F7A4-194E-B11D-B59ADBF2A8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51860"/>
              <a:ext cx="9144000" cy="0"/>
            </a:xfrm>
            <a:prstGeom prst="line">
              <a:avLst/>
            </a:prstGeom>
            <a:grpFill/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08988B-B3A2-954A-8820-40E8A8EA9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83" y="4699103"/>
              <a:ext cx="1610696" cy="320074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1A70C54-1530-034B-B3A5-EC1739126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444" y="4672759"/>
              <a:ext cx="1220832" cy="428940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D0DBDF-AD44-C246-A123-F48383A92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428" y="4755281"/>
              <a:ext cx="684481" cy="263896"/>
            </a:xfrm>
            <a:prstGeom prst="rect">
              <a:avLst/>
            </a:prstGeom>
            <a:grpFill/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0930B94-1F0D-8247-AFDA-3C3BD9AB00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141" y="4705360"/>
              <a:ext cx="395310" cy="338838"/>
            </a:xfrm>
            <a:prstGeom prst="rect">
              <a:avLst/>
            </a:prstGeom>
            <a:grpFill/>
          </p:spPr>
        </p:pic>
      </p:grp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2ECE551-884F-8243-B87D-E68DF4214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2023" y="5485487"/>
            <a:ext cx="6142709" cy="356919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13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Publication Number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E0FB2D-5792-BE44-9D1B-4450E32861E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99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o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97552" y="1463329"/>
            <a:ext cx="6141829" cy="1797768"/>
          </a:xfrm>
        </p:spPr>
        <p:txBody>
          <a:bodyPr anchor="b" anchorCtr="0">
            <a:noAutofit/>
          </a:bodyPr>
          <a:lstStyle>
            <a:lvl1pPr marL="0" indent="0">
              <a:buNone/>
              <a:defRPr sz="5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Q&amp;A or Thank You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896672" y="4351209"/>
            <a:ext cx="6142709" cy="448208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13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Publication Number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96673" y="3714755"/>
            <a:ext cx="2822223" cy="4718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1600"/>
              </a:spcBef>
              <a:spcAft>
                <a:spcPts val="800"/>
              </a:spcAft>
            </a:pPr>
            <a:r>
              <a:rPr lang="en-US" sz="1867" b="1" dirty="0">
                <a:solidFill>
                  <a:schemeClr val="bg1"/>
                </a:solidFill>
              </a:rPr>
              <a:t>  </a:t>
            </a:r>
            <a:r>
              <a:rPr lang="en-US" sz="1867" b="1" dirty="0" err="1">
                <a:solidFill>
                  <a:schemeClr val="bg1"/>
                </a:solidFill>
              </a:rPr>
              <a:t>www.duramat.org</a:t>
            </a:r>
            <a:endParaRPr lang="en-US" sz="1867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26EF6B-0BC6-7548-9399-C447517045CC}"/>
              </a:ext>
            </a:extLst>
          </p:cNvPr>
          <p:cNvCxnSpPr>
            <a:cxnSpLocks/>
          </p:cNvCxnSpPr>
          <p:nvPr userDrawn="1"/>
        </p:nvCxnSpPr>
        <p:spPr>
          <a:xfrm>
            <a:off x="4897428" y="3550113"/>
            <a:ext cx="6262781" cy="0"/>
          </a:xfrm>
          <a:prstGeom prst="line">
            <a:avLst/>
          </a:prstGeom>
          <a:ln w="57150" cmpd="sng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29921-F026-3541-A93A-FCD596C034DF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00C62F-398C-F645-A73E-1B237E91E828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BD8E41E-A7A9-3746-8313-79BE69FCF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10D57A-321F-8444-94B0-2243B5B81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7E4194-4067-B248-9BBF-9B8D3C7389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ADC03840-08CC-FB42-AD7E-1EC4351DE5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0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3272" y="-2"/>
            <a:ext cx="3257469" cy="1456411"/>
          </a:xfrm>
          <a:prstGeom prst="rect">
            <a:avLst/>
          </a:prstGeom>
          <a:solidFill>
            <a:srgbClr val="882B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02E8D7-3213-4941-9F0E-54908656B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8652" y="1496928"/>
            <a:ext cx="5269528" cy="1084497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C6012A-9EC5-154E-BCD5-565A5D70D7AF}"/>
              </a:ext>
            </a:extLst>
          </p:cNvPr>
          <p:cNvCxnSpPr>
            <a:cxnSpLocks/>
          </p:cNvCxnSpPr>
          <p:nvPr userDrawn="1"/>
        </p:nvCxnSpPr>
        <p:spPr>
          <a:xfrm>
            <a:off x="5798652" y="2923088"/>
            <a:ext cx="5269528" cy="0"/>
          </a:xfrm>
          <a:prstGeom prst="line">
            <a:avLst/>
          </a:prstGeom>
          <a:ln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1678CB2-8091-1742-8FF9-0068A802A9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8652" y="3229991"/>
            <a:ext cx="5270283" cy="1468735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240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Venue or Organization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3FB9EFF-5F20-1C46-974C-8981052AFC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8652" y="4913073"/>
            <a:ext cx="5270283" cy="4342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Publication number or conference name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C52777-9603-5D49-89FD-FF6DC14A4320}"/>
              </a:ext>
            </a:extLst>
          </p:cNvPr>
          <p:cNvGrpSpPr/>
          <p:nvPr userDrawn="1"/>
        </p:nvGrpSpPr>
        <p:grpSpPr>
          <a:xfrm>
            <a:off x="0" y="6069148"/>
            <a:ext cx="12192000" cy="799017"/>
            <a:chOff x="0" y="4551860"/>
            <a:chExt cx="9144000" cy="599263"/>
          </a:xfrm>
          <a:solidFill>
            <a:srgbClr val="C14B23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2A6A3B-0B26-EA45-A26E-7F4A9A5360F0}"/>
                </a:ext>
              </a:extLst>
            </p:cNvPr>
            <p:cNvSpPr/>
            <p:nvPr userDrawn="1"/>
          </p:nvSpPr>
          <p:spPr>
            <a:xfrm>
              <a:off x="0" y="4551860"/>
              <a:ext cx="9144000" cy="59926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C4871EC-6EA5-B54D-92F9-ACFE1C27E8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51860"/>
              <a:ext cx="9144000" cy="0"/>
            </a:xfrm>
            <a:prstGeom prst="line">
              <a:avLst/>
            </a:prstGeom>
            <a:grpFill/>
            <a:ln w="34925">
              <a:solidFill>
                <a:srgbClr val="F9A0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1B8411E-B4C8-1B41-A5BD-1330ED8A2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83" y="4699103"/>
              <a:ext cx="1610696" cy="320074"/>
            </a:xfrm>
            <a:prstGeom prst="rect">
              <a:avLst/>
            </a:prstGeom>
            <a:grpFill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6784CA-0CD6-7C46-B062-A4FCC4610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444" y="4672759"/>
              <a:ext cx="1220832" cy="428940"/>
            </a:xfrm>
            <a:prstGeom prst="rect">
              <a:avLst/>
            </a:prstGeom>
            <a:grpFill/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3AAA421-20F6-A04C-90BF-DF72DE1B08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428" y="4755281"/>
              <a:ext cx="684481" cy="263896"/>
            </a:xfrm>
            <a:prstGeom prst="rect">
              <a:avLst/>
            </a:prstGeom>
            <a:grpFill/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AE53EC6-78AE-BC4D-BE53-F171ACDAD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141" y="4705360"/>
              <a:ext cx="395310" cy="338838"/>
            </a:xfrm>
            <a:prstGeom prst="rect">
              <a:avLst/>
            </a:prstGeom>
            <a:grpFill/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953154A-6AD6-4B4D-849E-835EAD7DB0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7" y="171378"/>
            <a:ext cx="2983917" cy="10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9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948936" y="6454019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dirty="0" err="1"/>
              <a:t>DuraMAT</a:t>
            </a:r>
            <a:r>
              <a:rPr lang="en-US" sz="1067" baseline="0" dirty="0"/>
              <a:t>  </a:t>
            </a:r>
            <a:r>
              <a:rPr lang="en-US" sz="1067" dirty="0"/>
              <a:t>|    </a:t>
            </a:r>
            <a:fld id="{BFD71CF8-5198-8441-A7C0-DC22FD64CBE4}" type="slidenum">
              <a:rPr lang="en-US" sz="1067"/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4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43161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43161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31097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82274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82274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50083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283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28350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9615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757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75762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5324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31474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31474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90895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7888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78886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5637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2629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26296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C57A72-F97E-664E-8F62-DC0D2F4E905C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0C5EF2-54A8-B44F-99F2-A246C9C82C0D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93809AC-94CB-3F4E-BFF2-858885B4A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FA15E7-D12D-AA45-B301-8F28B852D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1C93-F6A0-F34A-9DD9-0EB01099F7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906F14-3753-CA49-A2F3-F56ACAD682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7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49E6697-6EE1-3D48-ADF6-2424769DAAB5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0AD3B8-AF16-1147-8A51-8D1A8719A9C1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1E9DADC-863F-E14B-8566-17E53E658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B639E9-7B9C-3E4E-89F7-D75DAF41C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7BC5335-7052-D74D-86A8-071C149E40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F7AB2F69-4828-5749-86BE-0F1BDAAAEA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0ECB014-4BC5-5647-9E6F-26361056E30F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5F1776-4131-4D4F-90DF-CF2A3E3BBA12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D7EDDD2-F161-1045-8A58-939888DB6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0D6C73-A30D-704C-9A7B-4BE501251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B6B50B-A5AC-7646-B548-D375233E7B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B8DA37E1-1F15-5643-B6C4-C1C96E8B11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7528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1752838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311549" y="22722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3919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4418" y="23919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311549" y="29113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038026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418" y="3038026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311549" y="3557455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685438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333333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418" y="3685438"/>
            <a:ext cx="575431" cy="519429"/>
          </a:xfrm>
          <a:prstGeom prst="rect">
            <a:avLst/>
          </a:prstGeom>
          <a:solidFill>
            <a:srgbClr val="F9A02C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311549" y="4204867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341150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418" y="4341150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311549" y="4860579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311549" y="498856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18" y="498856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311549" y="550799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1549" y="5635972"/>
            <a:ext cx="6886537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0">
                <a:solidFill>
                  <a:srgbClr val="999999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24418" y="5635972"/>
            <a:ext cx="575431" cy="519429"/>
          </a:xfrm>
          <a:prstGeom prst="rect">
            <a:avLst/>
          </a:prstGeom>
          <a:solidFill>
            <a:srgbClr val="999999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1311549" y="6155401"/>
            <a:ext cx="6886537" cy="9368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586B720-E71C-2041-A197-D5BDA4D8C2A1}"/>
              </a:ext>
            </a:extLst>
          </p:cNvPr>
          <p:cNvSpPr/>
          <p:nvPr userDrawn="1"/>
        </p:nvSpPr>
        <p:spPr>
          <a:xfrm>
            <a:off x="0" y="6324348"/>
            <a:ext cx="12192000" cy="543816"/>
          </a:xfrm>
          <a:prstGeom prst="rect">
            <a:avLst/>
          </a:prstGeom>
          <a:solidFill>
            <a:srgbClr val="C14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A8AA3D-C5E8-4D48-B4C9-108C1DCA07B6}"/>
              </a:ext>
            </a:extLst>
          </p:cNvPr>
          <p:cNvCxnSpPr>
            <a:cxnSpLocks/>
          </p:cNvCxnSpPr>
          <p:nvPr userDrawn="1"/>
        </p:nvCxnSpPr>
        <p:spPr>
          <a:xfrm>
            <a:off x="-14788" y="6331763"/>
            <a:ext cx="12192000" cy="0"/>
          </a:xfrm>
          <a:prstGeom prst="line">
            <a:avLst/>
          </a:prstGeom>
          <a:solidFill>
            <a:srgbClr val="C14B23"/>
          </a:solidFill>
          <a:ln w="34925">
            <a:solidFill>
              <a:srgbClr val="F9A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F01CAFA-52A6-B642-A05A-66A79A365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3" y="6333924"/>
            <a:ext cx="1627776" cy="57192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A4AE79-7A44-6B46-A4D0-60BDCAEF1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13" y="6456333"/>
            <a:ext cx="817912" cy="315339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19C4AC-27B6-8D47-A5BC-508A15BD4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93" y="6436396"/>
            <a:ext cx="422380" cy="362040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D025E5F8-0CC1-2C46-85BD-AFD173F3D0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1" y="6440153"/>
            <a:ext cx="1263780" cy="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565" y="1"/>
            <a:ext cx="5497435" cy="1600201"/>
          </a:xfrm>
          <a:prstGeom prst="rect">
            <a:avLst/>
          </a:prstGeom>
          <a:solidFill>
            <a:srgbClr val="882B1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565" y="1773689"/>
            <a:ext cx="10972800" cy="43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82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marL="0" algn="ctr" defTabSz="609585" rtl="0" eaLnBrk="1" latinLnBrk="0" hangingPunct="1">
        <a:lnSpc>
          <a:spcPts val="3733"/>
        </a:lnSpc>
        <a:spcBef>
          <a:spcPct val="0"/>
        </a:spcBef>
        <a:buNone/>
        <a:defRPr sz="4000" kern="1200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39D1C-CE5F-BB40-BC4B-44E72C442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099" y="1844949"/>
            <a:ext cx="5269528" cy="1084497"/>
          </a:xfrm>
        </p:spPr>
        <p:txBody>
          <a:bodyPr/>
          <a:lstStyle/>
          <a:p>
            <a:r>
              <a:rPr lang="en-US" b="1" dirty="0"/>
              <a:t>DuraMAT New Project 2-Slide Template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267C6-9C9B-B1EA-0AA3-9F4F0B1996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344" y="4435008"/>
            <a:ext cx="5270283" cy="1468735"/>
          </a:xfrm>
        </p:spPr>
        <p:txBody>
          <a:bodyPr/>
          <a:lstStyle/>
          <a:p>
            <a:r>
              <a:rPr lang="en-US" i="1" dirty="0"/>
              <a:t>Please complete for your new project. These slides should be incorporated in your future quarterly reporting presentations and updated as needed.</a:t>
            </a:r>
          </a:p>
        </p:txBody>
      </p:sp>
    </p:spTree>
    <p:extLst>
      <p:ext uri="{BB962C8B-B14F-4D97-AF65-F5344CB8AC3E}">
        <p14:creationId xmlns:p14="http://schemas.microsoft.com/office/powerpoint/2010/main" val="326360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DF1E0-893F-3D41-8A98-A3FD3982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of Interfacial Degradation in Glass/Glass PV Modules</a:t>
            </a:r>
            <a:br>
              <a:rPr lang="en-US" dirty="0"/>
            </a:br>
            <a:r>
              <a:rPr lang="en-US" dirty="0"/>
              <a:t>PI: Laura Schelhas - NREL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3638BA-B11A-9E43-87A8-299AFAE50A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Chemical/mechanical characterization of G/G module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Develop adhesion measurements for G/G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Demonstrate time-resolved EL imaging method</a:t>
            </a:r>
          </a:p>
          <a:p>
            <a:endParaRPr lang="en-US" sz="18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897360-3603-4F41-AFD8-4E789B4CCC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Core Objective: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Fielded Module Forensics</a:t>
            </a:r>
          </a:p>
          <a:p>
            <a:pPr lvl="0">
              <a:spcBef>
                <a:spcPts val="0"/>
              </a:spcBef>
            </a:pP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Team: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SLAC: Archana Sinha, Sona 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Ulicna</a:t>
            </a:r>
            <a:endParaRPr lang="en-US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NREL: Laura 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Spinella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Steve Johnston, Dana B. 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Sulas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-Kern, Michael Owen-Bellini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8FD626-CD70-8A41-9AF4-CC21A653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324" y="2109411"/>
            <a:ext cx="7035522" cy="44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897FA26A-C041-F840-A7F9-956F9829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of Interfacial Degradation in Glass/Glass PV Modules</a:t>
            </a:r>
            <a:br>
              <a:rPr lang="en-US" dirty="0"/>
            </a:br>
            <a:r>
              <a:rPr lang="en-US" dirty="0"/>
              <a:t>PI: Laura Schelhas - NREL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45347A6-1FEA-DC4E-8BFD-EBF7BEAA47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8884" y="2193494"/>
            <a:ext cx="5140321" cy="1490132"/>
          </a:xfrm>
        </p:spPr>
        <p:txBody>
          <a:bodyPr/>
          <a:lstStyle/>
          <a:p>
            <a:r>
              <a:rPr lang="en-US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Here we will provide </a:t>
            </a:r>
            <a:r>
              <a:rPr lang="en-US" sz="1800" b="1" i="1" dirty="0">
                <a:solidFill>
                  <a:srgbClr val="CD421B"/>
                </a:solidFill>
                <a:ea typeface="Calibri"/>
                <a:cs typeface="Calibri"/>
                <a:sym typeface="Calibri"/>
              </a:rPr>
              <a:t>chemical, structural</a:t>
            </a:r>
            <a:r>
              <a:rPr lang="en-US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and </a:t>
            </a:r>
            <a:r>
              <a:rPr lang="en-US" sz="1800" b="1" i="1" dirty="0">
                <a:solidFill>
                  <a:srgbClr val="CD421B"/>
                </a:solidFill>
                <a:ea typeface="Calibri"/>
                <a:cs typeface="Calibri"/>
                <a:sym typeface="Calibri"/>
              </a:rPr>
              <a:t>mechanical</a:t>
            </a:r>
            <a:r>
              <a:rPr lang="en-US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insights that will enable a cutting-edge understanding of the degradation mechanisms present in glass/glass module interfaces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C13C04-D3DA-4E44-A3FE-E840E988EC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104" y="4373308"/>
            <a:ext cx="5990896" cy="13446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Collect and generate: G/G panels and </a:t>
            </a:r>
            <a:r>
              <a:rPr lang="en-US" sz="1400" dirty="0" err="1"/>
              <a:t>MiMos</a:t>
            </a:r>
            <a:r>
              <a:rPr lang="en-US" sz="1400" dirty="0"/>
              <a:t> which demonstrate degradation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Imaging techniques: assess the full modules and narrow-in on regions where degradation is occurring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Develop: adhesion measurement methods to confirm and quantify the mechanical degradation.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Characterize: degraded regions will be studied in detail using advanced materials forensics methods to monitor degradation at a fundamental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7A05C563-2EE5-7347-AFDA-4292892E31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008" y="1454922"/>
            <a:ext cx="6274992" cy="359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F02B72-E052-F347-90D1-2230DC837B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5B5E20-5886-7C42-AA33-984C0940EB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7DF1E0-893F-3D41-8A98-A3FD3982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3638BA-B11A-9E43-87A8-299AFAE50A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897360-3603-4F41-AFD8-4E789B4CCC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6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9BC1836-E826-C848-B77E-02DF78AEEF7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58FC59C-8B24-2144-AB53-B8CE7E9E36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897FA26A-C041-F840-A7F9-956F9829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45347A6-1FEA-DC4E-8BFD-EBF7BEAA47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C13C04-D3DA-4E44-A3FE-E840E988EC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475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0">
      <a:dk1>
        <a:srgbClr val="333333"/>
      </a:dk1>
      <a:lt1>
        <a:srgbClr val="FFFFFF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PowerPoint Presentation</vt:lpstr>
      <vt:lpstr>Investigation of Interfacial Degradation in Glass/Glass PV Modules PI: Laura Schelhas - NREL</vt:lpstr>
      <vt:lpstr>Investigation of Interfacial Degradation in Glass/Glass PV Modules PI: Laura Schelhas - NREL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Schelhas, Laura</dc:creator>
  <cp:lastModifiedBy>Theresa von Kuegelgen</cp:lastModifiedBy>
  <cp:revision>5</cp:revision>
  <dcterms:created xsi:type="dcterms:W3CDTF">2021-08-19T19:10:23Z</dcterms:created>
  <dcterms:modified xsi:type="dcterms:W3CDTF">2023-05-01T21:18:14Z</dcterms:modified>
</cp:coreProperties>
</file>